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9" r:id="rId2"/>
    <p:sldId id="280" r:id="rId3"/>
    <p:sldId id="302" r:id="rId4"/>
    <p:sldId id="329" r:id="rId5"/>
    <p:sldId id="296" r:id="rId6"/>
    <p:sldId id="334" r:id="rId7"/>
    <p:sldId id="336" r:id="rId8"/>
    <p:sldId id="338" r:id="rId9"/>
    <p:sldId id="339" r:id="rId10"/>
    <p:sldId id="337" r:id="rId11"/>
    <p:sldId id="340" r:id="rId12"/>
    <p:sldId id="342" r:id="rId13"/>
    <p:sldId id="343" r:id="rId14"/>
    <p:sldId id="341" r:id="rId15"/>
    <p:sldId id="28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VS" initials="S Park" lastIdx="1" clrIdx="0">
    <p:extLst>
      <p:ext uri="{19B8F6BF-5375-455C-9EA6-DF929625EA0E}">
        <p15:presenceInfo xmlns:p15="http://schemas.microsoft.com/office/powerpoint/2012/main" userId="HV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23366"/>
    <a:srgbClr val="FFFFFF"/>
    <a:srgbClr val="44893E"/>
    <a:srgbClr val="468D3C"/>
    <a:srgbClr val="FFF2CC"/>
    <a:srgbClr val="E2F0D9"/>
    <a:srgbClr val="40834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5732" autoAdjust="0"/>
  </p:normalViewPr>
  <p:slideViewPr>
    <p:cSldViewPr snapToGrid="0">
      <p:cViewPr varScale="1">
        <p:scale>
          <a:sx n="75" d="100"/>
          <a:sy n="75" d="100"/>
        </p:scale>
        <p:origin x="1200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32AD644-F48C-4455-98D1-0DF0EF67E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C7BB1-A4A9-4253-966C-26C283C97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FF8B9-7AFA-4405-82E9-1BE3F258F7F0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F1ED19-BBB4-4C70-B30E-64AB53E71F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420B4C-07E7-4623-B05E-73C0BB546D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2CF02-435A-4BD4-9A61-2B3FB7F382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4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6B615-DBBB-4B8C-9655-6626F5688AA6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AAEA-130E-4E65-AA17-E09B34FA6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3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6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Enum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info get</a:t>
            </a:r>
            <a:r>
              <a:rPr lang="ko-KR" altLang="en-US" dirty="0" smtClean="0"/>
              <a:t>해서 </a:t>
            </a:r>
            <a:r>
              <a:rPr lang="en-US" altLang="ko-KR" dirty="0" smtClean="0"/>
              <a:t>IP Check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6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화면에 부여된 </a:t>
            </a:r>
            <a:r>
              <a:rPr lang="en-US" altLang="ko-KR" dirty="0" smtClean="0"/>
              <a:t>BOOL Flag</a:t>
            </a:r>
            <a:r>
              <a:rPr lang="ko-KR" altLang="en-US" dirty="0" smtClean="0"/>
              <a:t>를 체크</a:t>
            </a:r>
            <a:r>
              <a:rPr lang="en-US" altLang="ko-KR" baseline="0" dirty="0" smtClean="0"/>
              <a:t> / TRUE</a:t>
            </a:r>
            <a:r>
              <a:rPr lang="ko-KR" altLang="en-US" baseline="0" dirty="0" smtClean="0"/>
              <a:t>인 디스플레이 영역에 </a:t>
            </a:r>
            <a:r>
              <a:rPr lang="en-US" altLang="ko-KR" baseline="0" dirty="0" smtClean="0"/>
              <a:t>DRAW</a:t>
            </a:r>
            <a:r>
              <a:rPr lang="ko-KR" altLang="en-US" baseline="0" dirty="0" smtClean="0"/>
              <a:t>하는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6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에서 이어지는 부분이나 설명 편의상 </a:t>
            </a:r>
            <a:r>
              <a:rPr lang="ko-KR" altLang="en-US" dirty="0" err="1" smtClean="0"/>
              <a:t>여기위치</a:t>
            </a:r>
            <a:endParaRPr lang="en-US" altLang="ko-KR" dirty="0" smtClean="0"/>
          </a:p>
          <a:p>
            <a:r>
              <a:rPr lang="ko-KR" altLang="en-US" dirty="0" smtClean="0"/>
              <a:t>원래는 </a:t>
            </a:r>
            <a:r>
              <a:rPr lang="en-US" altLang="ko-KR" dirty="0" smtClean="0"/>
              <a:t>play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스레드 </a:t>
            </a:r>
            <a:r>
              <a:rPr lang="ko-KR" altLang="en-US" dirty="0" err="1" smtClean="0"/>
              <a:t>분기시켜</a:t>
            </a:r>
            <a:r>
              <a:rPr lang="ko-KR" altLang="en-US" dirty="0" smtClean="0"/>
              <a:t>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했으나 퍼포먼스 문제 발생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1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 알고리즘 해당 부분의 세분화</a:t>
            </a:r>
            <a:endParaRPr lang="en-US" altLang="ko-KR" baseline="0" dirty="0" smtClean="0"/>
          </a:p>
          <a:p>
            <a:r>
              <a:rPr lang="en-US" altLang="ko-KR" baseline="0" dirty="0" smtClean="0"/>
              <a:t>ROI</a:t>
            </a:r>
            <a:r>
              <a:rPr lang="ko-KR" altLang="en-US" baseline="0" dirty="0" smtClean="0"/>
              <a:t>영상은 </a:t>
            </a:r>
            <a:r>
              <a:rPr lang="en-US" altLang="ko-KR" baseline="0" dirty="0" err="1" smtClean="0"/>
              <a:t>Gdiplus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Drawimage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영역지정</a:t>
            </a:r>
            <a:r>
              <a:rPr lang="ko-KR" altLang="en-US" baseline="0" dirty="0" smtClean="0"/>
              <a:t> 재생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98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9AAEA-130E-4E65-AA17-E09B34FA6F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9FB1-2AE9-4BE0-A015-A429288C7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E52AD6-422B-4F1C-9244-D53F535423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5599" y="846163"/>
            <a:ext cx="9627007" cy="1272004"/>
          </a:xfrm>
        </p:spPr>
        <p:txBody>
          <a:bodyPr anchor="ctr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제목을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EB7F0-F855-45DB-89DC-811A8B036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5" y="5876051"/>
            <a:ext cx="4862610" cy="5769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2213CC3-C432-4B7F-8FF8-492E38933FCC}"/>
              </a:ext>
            </a:extLst>
          </p:cNvPr>
          <p:cNvSpPr/>
          <p:nvPr userDrawn="1"/>
        </p:nvSpPr>
        <p:spPr>
          <a:xfrm>
            <a:off x="10372607" y="347179"/>
            <a:ext cx="13853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11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www.hyvision.co.kr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98E9ABB-077F-480F-9F6C-FCDA784ED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925" y="2360613"/>
            <a:ext cx="6153150" cy="6032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Rev. / </a:t>
            </a:r>
            <a:r>
              <a:rPr lang="ko-KR" altLang="en-US"/>
              <a:t>작성일 </a:t>
            </a:r>
            <a:r>
              <a:rPr lang="en-US" altLang="ko-KR"/>
              <a:t>/ </a:t>
            </a:r>
            <a:r>
              <a:rPr lang="ko-KR" altLang="en-US"/>
              <a:t>작성자를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067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1841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003A-A069-4ACB-A71E-2D5BA5795E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6165" y="1283855"/>
            <a:ext cx="8271629" cy="5089236"/>
          </a:xfrm>
        </p:spPr>
        <p:txBody>
          <a:bodyPr lIns="0" tIns="0" rIns="0" bIns="0" numCol="2" spcCol="216000">
            <a:noAutofit/>
          </a:bodyPr>
          <a:lstStyle>
            <a:lvl1pPr marL="342900" indent="-342900">
              <a:buFont typeface="+mj-lt"/>
              <a:buAutoNum type="arabicPeriod"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+mj-ea"/>
              <a:buAutoNum type="circleNumDbPlain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대목차를 입력하세요</a:t>
            </a:r>
          </a:p>
          <a:p>
            <a:pPr lvl="1"/>
            <a:r>
              <a:rPr lang="ko-KR" altLang="en-US"/>
              <a:t>중목차를 입력하세요</a:t>
            </a:r>
          </a:p>
          <a:p>
            <a:pPr lvl="2"/>
            <a:r>
              <a:rPr lang="ko-KR" altLang="en-US"/>
              <a:t>상세목차를 입력하세요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7DEC9B9-EE95-45B4-B08B-BC921DF814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50000"/>
                </a:schemeClr>
              </a:gs>
              <a:gs pos="19000">
                <a:schemeClr val="tx1">
                  <a:lumMod val="75000"/>
                  <a:lumOff val="2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FBB0E-EFDF-45D9-AD4F-44069E201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2E3C-98DB-40E3-9F6E-898254A82E78}"/>
              </a:ext>
            </a:extLst>
          </p:cNvPr>
          <p:cNvSpPr txBox="1"/>
          <p:nvPr userDrawn="1"/>
        </p:nvSpPr>
        <p:spPr>
          <a:xfrm>
            <a:off x="698258" y="110836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Revision history</a:t>
            </a:r>
            <a:endParaRPr lang="ko-KR" altLang="en-US" sz="3200" b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FEF5A2-2C02-4A81-B115-7468501430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F62478C-9708-4427-B99E-8CB24C285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258" y="1177992"/>
            <a:ext cx="5679393" cy="1507335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3200" b="1" kern="12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소제목을 입력하세요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678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5D678-738A-44DA-97BF-0868B990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4113" y="6129462"/>
            <a:ext cx="501073" cy="365125"/>
          </a:xfrm>
        </p:spPr>
        <p:txBody>
          <a:bodyPr/>
          <a:lstStyle>
            <a:lvl1pPr>
              <a:defRPr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CAD9F6-0C30-4601-A544-92C2374B95C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18F699-2600-4FCA-BF59-29412D629791}"/>
              </a:ext>
            </a:extLst>
          </p:cNvPr>
          <p:cNvSpPr/>
          <p:nvPr userDrawn="1"/>
        </p:nvSpPr>
        <p:spPr>
          <a:xfrm>
            <a:off x="569417" y="252604"/>
            <a:ext cx="11053166" cy="281055"/>
          </a:xfrm>
          <a:prstGeom prst="rect">
            <a:avLst/>
          </a:prstGeom>
          <a:gradFill>
            <a:gsLst>
              <a:gs pos="100000">
                <a:srgbClr val="468D3C"/>
              </a:gs>
              <a:gs pos="19000">
                <a:srgbClr val="12336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1DB66-5D78-46DB-8EE7-713AD4D26082}"/>
              </a:ext>
            </a:extLst>
          </p:cNvPr>
          <p:cNvSpPr txBox="1"/>
          <p:nvPr userDrawn="1"/>
        </p:nvSpPr>
        <p:spPr>
          <a:xfrm rot="16200000">
            <a:off x="11577664" y="6306351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ko-KR" altLang="en-US" sz="900" b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D367113-9838-47F7-8D7C-68D54B516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417" y="252671"/>
            <a:ext cx="7567612" cy="280988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설비명 혹은 대분류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9F480E-EA44-4B67-A712-D21F22A5E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417" y="655782"/>
            <a:ext cx="7186116" cy="501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페이지 제목을 입력하세요 </a:t>
            </a:r>
            <a:r>
              <a:rPr lang="en-US" altLang="ko-KR"/>
              <a:t>(</a:t>
            </a:r>
            <a:r>
              <a:rPr lang="ko-KR" altLang="en-US"/>
              <a:t>본 페이지 제목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EC00F28-5993-40C0-9C06-8720CF4812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6867" y="1253722"/>
            <a:ext cx="9208654" cy="679192"/>
          </a:xfrm>
        </p:spPr>
        <p:txBody>
          <a:bodyPr anchor="t">
            <a:noAutofit/>
          </a:bodyPr>
          <a:lstStyle>
            <a:lvl1pPr>
              <a:lnSpc>
                <a:spcPts val="1100"/>
              </a:lnSpc>
              <a:defRPr sz="13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본 페이지에서 말하고 싶은 핵심 내용</a:t>
            </a:r>
            <a:r>
              <a:rPr lang="en-US" altLang="ko-KR"/>
              <a:t>(page</a:t>
            </a:r>
            <a:r>
              <a:rPr lang="ko-KR" altLang="en-US"/>
              <a:t> </a:t>
            </a:r>
            <a:r>
              <a:rPr lang="en-US" altLang="ko-KR"/>
              <a:t>conclusion)</a:t>
            </a:r>
            <a:r>
              <a:rPr lang="ko-KR" altLang="en-US"/>
              <a:t> 을 입력하세요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0DD869-F638-4AA6-BC5A-BB06B4243D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16240" y="655206"/>
            <a:ext cx="3605847" cy="501074"/>
          </a:xfrm>
          <a:solidFill>
            <a:schemeClr val="bg1">
              <a:lumMod val="95000"/>
            </a:schemeClr>
          </a:solidFill>
          <a:ln>
            <a:solidFill>
              <a:srgbClr val="44893E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8D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0022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A5539-CDD0-4AE4-A8F4-BBF7DDC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1BAAA-A811-45B8-BC51-D550A9C6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2547-BD32-479B-B296-5BB4FFC92C45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BF7F01-43F8-4DAC-9C76-4FC99F0FA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746F0-06E1-4B74-AA55-8C0F9EA1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0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무리">
    <p:bg>
      <p:bgPr>
        <a:gradFill>
          <a:gsLst>
            <a:gs pos="100000">
              <a:srgbClr val="468D3C"/>
            </a:gs>
            <a:gs pos="19000">
              <a:srgbClr val="123366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CE09-F4EA-49A8-9537-B40BDB91E9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1BB33-2060-49B6-BB24-D4A11DFAF2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78" y="5867400"/>
            <a:ext cx="1420217" cy="57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67E7A-903C-4F3E-8CD1-44353CA4AB8B}"/>
              </a:ext>
            </a:extLst>
          </p:cNvPr>
          <p:cNvSpPr txBox="1"/>
          <p:nvPr userDrawn="1"/>
        </p:nvSpPr>
        <p:spPr>
          <a:xfrm>
            <a:off x="4719886" y="2975938"/>
            <a:ext cx="275748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sz="4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DA988-111D-4FDF-AD92-723542E614C6}"/>
              </a:ext>
            </a:extLst>
          </p:cNvPr>
          <p:cNvSpPr/>
          <p:nvPr userDrawn="1"/>
        </p:nvSpPr>
        <p:spPr>
          <a:xfrm>
            <a:off x="486439" y="6296203"/>
            <a:ext cx="68900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HyVISION</a:t>
            </a:r>
            <a:r>
              <a:rPr lang="en-US" altLang="ko-KR" sz="1000" baseline="0" dirty="0">
                <a:solidFill>
                  <a:schemeClr val="bg1"/>
                </a:solidFill>
                <a:latin typeface="Arial" panose="020B0604020202020204" pitchFamily="34" charset="0"/>
                <a:ea typeface="하이비젼창조 OT Reguler" panose="02020603020101020101" pitchFamily="18" charset="-127"/>
                <a:cs typeface="Arial" panose="020B0604020202020204" pitchFamily="34" charset="0"/>
              </a:rPr>
              <a:t> SYSTEM |   W. www.hyvision.co.kr   T. +82-31-735-1573    F.+82-31-735-1574   E. hyvision@hyvision.co.kr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하이비젼창조 OT Reguler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6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38D29E-C5DB-47F3-AF53-B6419D2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744B1-7C00-47CC-B117-2119089A9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69CE3-0B4E-45BD-A2C3-E771BD1E9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4F5A-87C6-44A1-A182-049FD2445BAE}" type="datetime1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99B45C-F478-46F8-83C7-A42CC237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53283-8B39-447E-AEF8-5735468B3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AD9F6-0C30-4601-A544-92C2374B95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41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8" r:id="rId4"/>
    <p:sldLayoutId id="2147483651" r:id="rId5"/>
    <p:sldLayoutId id="2147483657" r:id="rId6"/>
    <p:sldLayoutId id="2147483654" r:id="rId7"/>
    <p:sldLayoutId id="2147483655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DE7D5-8A46-4FB7-A6FF-5C85A4E1B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Crevis</a:t>
            </a:r>
            <a:r>
              <a:rPr lang="en-US" altLang="ko-KR" dirty="0" smtClean="0"/>
              <a:t> Camera </a:t>
            </a:r>
            <a:r>
              <a:rPr lang="ko-KR" altLang="en-US" dirty="0" err="1" smtClean="0"/>
              <a:t>실습과제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6DB99-484B-42E9-BF6B-7CEDE1D5E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Rev.0 / </a:t>
            </a:r>
            <a:r>
              <a:rPr lang="ko-KR" altLang="en-US" dirty="0" err="1" smtClean="0"/>
              <a:t>장한결</a:t>
            </a:r>
            <a:r>
              <a:rPr lang="ko-KR" altLang="en-US" dirty="0" smtClean="0"/>
              <a:t> </a:t>
            </a:r>
            <a:r>
              <a:rPr lang="en-US" altLang="ko-KR" dirty="0" smtClean="0"/>
              <a:t>/ 2020.08.18.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0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7923" y="603672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ko-KR" altLang="en-US" dirty="0" smtClean="0"/>
              <a:t>스레드 호출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스레드 영역 </a:t>
            </a:r>
            <a:r>
              <a:rPr lang="ko-KR" altLang="en-US" dirty="0" err="1" smtClean="0"/>
              <a:t>세부서술</a:t>
            </a:r>
            <a:endParaRPr lang="en-US" altLang="ko-KR" dirty="0" smtClean="0"/>
          </a:p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재생시</a:t>
            </a:r>
            <a:r>
              <a:rPr lang="ko-KR" altLang="en-US" dirty="0" smtClean="0"/>
              <a:t> 실제 작동하는 부분</a:t>
            </a:r>
            <a:endParaRPr lang="en-US" altLang="ko-KR" dirty="0" smtClean="0"/>
          </a:p>
          <a:p>
            <a:r>
              <a:rPr lang="en-US" altLang="ko-KR" dirty="0" err="1" smtClean="0"/>
              <a:t>OnPaint</a:t>
            </a:r>
            <a:r>
              <a:rPr lang="ko-KR" altLang="en-US" dirty="0" smtClean="0"/>
              <a:t>영역 다음 슬라이드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79251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이미지 획득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시 이미지 획득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GrabImage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도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동시 실행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혹은 프로그램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종료시까지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영역 </a:t>
            </a:r>
            <a:r>
              <a:rPr lang="ko-KR" altLang="en-US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화면재생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설정된 디스플레이 개수만큼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현재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3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 디스플레이 존재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디스플레이에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화면 재생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(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영역 호출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)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Normal / ROI /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Thresholding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존재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639713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5" y="3453943"/>
            <a:ext cx="2074545" cy="95665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293495" y="3870959"/>
            <a:ext cx="802005" cy="4419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060" y="1932914"/>
            <a:ext cx="1405214" cy="45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79" y="1759298"/>
            <a:ext cx="3892718" cy="439897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8401" y="6023854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영상 재생 </a:t>
            </a:r>
            <a:r>
              <a:rPr lang="en-US" altLang="ko-KR" dirty="0" smtClean="0"/>
              <a:t>part – </a:t>
            </a:r>
            <a:r>
              <a:rPr lang="en-US" altLang="ko-KR" dirty="0" err="1" smtClean="0"/>
              <a:t>OnPaint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디스플레이에 영상을 </a:t>
            </a:r>
            <a:r>
              <a:rPr lang="en-US" altLang="ko-KR" dirty="0" smtClean="0"/>
              <a:t>Draw</a:t>
            </a:r>
            <a:r>
              <a:rPr lang="ko-KR" altLang="en-US" dirty="0" smtClean="0"/>
              <a:t>하는 부분</a:t>
            </a:r>
            <a:endParaRPr lang="en-US" altLang="ko-KR" dirty="0" smtClean="0"/>
          </a:p>
        </p:txBody>
      </p:sp>
      <p:sp>
        <p:nvSpPr>
          <p:cNvPr id="7" name="오른쪽 화살표 6"/>
          <p:cNvSpPr/>
          <p:nvPr/>
        </p:nvSpPr>
        <p:spPr>
          <a:xfrm>
            <a:off x="2585653" y="3680972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104375" y="2991726"/>
            <a:ext cx="1384825" cy="1863123"/>
            <a:chOff x="1203960" y="2841658"/>
            <a:chExt cx="1752600" cy="21812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960" y="2841658"/>
              <a:ext cx="1752600" cy="2181225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1303020" y="3451860"/>
              <a:ext cx="1554480" cy="10439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7018597" y="2055357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Flag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별 동작 상이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OnPaint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에서 </a:t>
            </a:r>
            <a:r>
              <a:rPr lang="en-US" altLang="ko-KR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Drawimage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호출 시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재생하려는 영상 매개변수로 전달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흑백영상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재생부분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재생시에만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지정 영역에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사각형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후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Double Buffering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이슈 해결 위해 영상 저장된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Bitmap*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접근해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Draw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이진화 영상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일반 영상과 유사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색상표 변경 통해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Threshold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 기준으로 색상표 변경으로 이진화 시연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전역 고정 이진화</a:t>
            </a:r>
            <a:endParaRPr lang="en-US" altLang="ko-KR" sz="11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영상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영상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재생버튼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클릭시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ROI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제원값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획득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X, Y, Height, Width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값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해당 영역만 재생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29921" y="3992880"/>
            <a:ext cx="950976" cy="1962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22210" y="3923287"/>
            <a:ext cx="1770157" cy="2276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31567" y="3923287"/>
            <a:ext cx="860167" cy="147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53472" y="595341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일반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2594" y="618519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이진화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62717" y="5384613"/>
            <a:ext cx="397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ROI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08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57923" y="606339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종료시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Close </a:t>
            </a:r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동작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스레드 종료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스레드는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1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개만 </a:t>
            </a:r>
            <a:r>
              <a:rPr lang="ko-KR" altLang="en-US" sz="900" kern="0" dirty="0" err="1" smtClean="0">
                <a:latin typeface="Arial" pitchFamily="34" charset="0"/>
                <a:ea typeface="맑은 고딕"/>
                <a:cs typeface="Arial" pitchFamily="34" charset="0"/>
              </a:rPr>
              <a:t>사용중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디스플레이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해제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 &amp; </a:t>
            </a:r>
            <a:r>
              <a:rPr lang="en-US" altLang="ko-KR" sz="1100" b="1" kern="0" dirty="0" err="1" smtClean="0">
                <a:latin typeface="Arial" pitchFamily="34" charset="0"/>
                <a:ea typeface="맑은 고딕"/>
                <a:cs typeface="Arial" pitchFamily="34" charset="0"/>
              </a:rPr>
              <a:t>Clsoe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Acquisition Stop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Close Device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lvl="1" latinLnBrk="0">
              <a:lnSpc>
                <a:spcPct val="150000"/>
              </a:lnSpc>
              <a:defRPr/>
            </a:pP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984" y="3021428"/>
            <a:ext cx="1985853" cy="1481992"/>
            <a:chOff x="985837" y="2968088"/>
            <a:chExt cx="2143443" cy="16023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37" y="2968088"/>
              <a:ext cx="2143443" cy="160231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554480" y="3383280"/>
              <a:ext cx="1168400" cy="680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오른쪽 화살표 15"/>
          <p:cNvSpPr/>
          <p:nvPr/>
        </p:nvSpPr>
        <p:spPr>
          <a:xfrm>
            <a:off x="2879728" y="3689955"/>
            <a:ext cx="673674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461" y="1877495"/>
            <a:ext cx="1440059" cy="44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결과물 시연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7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0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268B5E7-BF75-4191-92F9-3A9C93524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4589"/>
              </p:ext>
            </p:extLst>
          </p:nvPr>
        </p:nvGraphicFramePr>
        <p:xfrm>
          <a:off x="810958" y="2501900"/>
          <a:ext cx="8280001" cy="361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8430">
                  <a:extLst>
                    <a:ext uri="{9D8B030D-6E8A-4147-A177-3AD203B41FA5}">
                      <a16:colId xmlns:a16="http://schemas.microsoft.com/office/drawing/2014/main" val="4215732675"/>
                    </a:ext>
                  </a:extLst>
                </a:gridCol>
                <a:gridCol w="1576874">
                  <a:extLst>
                    <a:ext uri="{9D8B030D-6E8A-4147-A177-3AD203B41FA5}">
                      <a16:colId xmlns:a16="http://schemas.microsoft.com/office/drawing/2014/main" val="941414838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1000515565"/>
                    </a:ext>
                  </a:extLst>
                </a:gridCol>
                <a:gridCol w="3725857">
                  <a:extLst>
                    <a:ext uri="{9D8B030D-6E8A-4147-A177-3AD203B41FA5}">
                      <a16:colId xmlns:a16="http://schemas.microsoft.com/office/drawing/2014/main" val="4155615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 No.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Performed by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167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2020.08.18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장한결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rev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8442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8145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078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92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5932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160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41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7833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520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6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11254A-C58A-4865-B508-C140E1D4E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 smtClean="0"/>
              <a:t>메인 화면</a:t>
            </a:r>
            <a:endParaRPr lang="en-US" altLang="ko-KR" dirty="0" smtClean="0"/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Initiation</a:t>
            </a: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Open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프로그램 </a:t>
            </a:r>
            <a:r>
              <a:rPr lang="ko-KR" altLang="en-US" dirty="0">
                <a:solidFill>
                  <a:prstClr val="white"/>
                </a:solidFill>
              </a:rPr>
              <a:t>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재생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각 기능버튼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– </a:t>
            </a:r>
            <a:r>
              <a:rPr lang="ko-KR" altLang="en-US" dirty="0" smtClean="0">
                <a:solidFill>
                  <a:prstClr val="white"/>
                </a:solidFill>
              </a:rPr>
              <a:t>스레드 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/>
            <a:r>
              <a:rPr lang="ko-KR" altLang="en-US" dirty="0" smtClean="0">
                <a:solidFill>
                  <a:prstClr val="white"/>
                </a:solidFill>
              </a:rPr>
              <a:t>영상 재생 </a:t>
            </a:r>
            <a:r>
              <a:rPr lang="en-US" altLang="ko-KR" dirty="0" smtClean="0">
                <a:solidFill>
                  <a:prstClr val="white"/>
                </a:solidFill>
              </a:rPr>
              <a:t>part </a:t>
            </a:r>
            <a:r>
              <a:rPr lang="en-US" altLang="ko-KR" dirty="0">
                <a:solidFill>
                  <a:prstClr val="white"/>
                </a:solidFill>
              </a:rPr>
              <a:t>–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en-US" altLang="ko-KR" dirty="0" err="1" smtClean="0">
                <a:solidFill>
                  <a:prstClr val="white"/>
                </a:solidFill>
              </a:rPr>
              <a:t>OnPaint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영역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/>
            <a:r>
              <a:rPr lang="ko-KR" altLang="en-US" dirty="0">
                <a:solidFill>
                  <a:prstClr val="white"/>
                </a:solidFill>
              </a:rPr>
              <a:t>프로그램 흐름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종료</a:t>
            </a:r>
            <a:endParaRPr lang="en-US" altLang="ko-KR" dirty="0">
              <a:solidFill>
                <a:prstClr val="white"/>
              </a:solidFill>
            </a:endParaRPr>
          </a:p>
          <a:p>
            <a:pPr lvl="1"/>
            <a:r>
              <a:rPr lang="en-US" altLang="ko-KR" dirty="0" smtClean="0">
                <a:solidFill>
                  <a:prstClr val="white"/>
                </a:solidFill>
              </a:rPr>
              <a:t>Close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버튼 클릭 시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ko-KR" altLang="en-US" dirty="0" smtClean="0">
                <a:solidFill>
                  <a:prstClr val="white"/>
                </a:solidFill>
              </a:rPr>
              <a:t>결과물 시연</a:t>
            </a:r>
            <a:endParaRPr lang="en-US" altLang="ko-KR" dirty="0">
              <a:solidFill>
                <a:prstClr val="white"/>
              </a:solidFill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44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59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38B6F9-BD74-4E41-8413-F7274160A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875785"/>
              </p:ext>
            </p:extLst>
          </p:nvPr>
        </p:nvGraphicFramePr>
        <p:xfrm>
          <a:off x="925950" y="2569875"/>
          <a:ext cx="3824151" cy="327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088">
                  <a:extLst>
                    <a:ext uri="{9D8B030D-6E8A-4147-A177-3AD203B41FA5}">
                      <a16:colId xmlns:a16="http://schemas.microsoft.com/office/drawing/2014/main" val="2394496081"/>
                    </a:ext>
                  </a:extLst>
                </a:gridCol>
                <a:gridCol w="2864063">
                  <a:extLst>
                    <a:ext uri="{9D8B030D-6E8A-4147-A177-3AD203B41FA5}">
                      <a16:colId xmlns:a16="http://schemas.microsoft.com/office/drawing/2014/main" val="931973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22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할 카메라의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주소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858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9525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카메라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889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좌표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및 영상 크기 입력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(Normal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영상 기준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7308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이진화 영상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Threshold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값 입력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6896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스트리밍 재생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정지 버튼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554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각 영상이 재생되는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7638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관심 영역 표시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2140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AD9F6-0C30-4601-A544-92C2374B95C6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메인 화면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195242" y="2703680"/>
            <a:ext cx="6426845" cy="3008630"/>
            <a:chOff x="5017141" y="2042160"/>
            <a:chExt cx="6426845" cy="30086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141" y="2153920"/>
              <a:ext cx="6426845" cy="284099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55487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61132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55473" y="20421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8057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4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41772" y="27079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5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2532" y="46535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8574" y="46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724875" y="468145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6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6400" y="32918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20164" y="301293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16070" y="30406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381308" y="30203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7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17026" y="32732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8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인터페이스 </a:t>
            </a:r>
            <a:r>
              <a:rPr lang="ko-KR" altLang="en-US" dirty="0" smtClean="0"/>
              <a:t>별 동작 세부사항은 표 참고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451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5543" y="6064206"/>
            <a:ext cx="501073" cy="365125"/>
          </a:xfrm>
        </p:spPr>
        <p:txBody>
          <a:bodyPr/>
          <a:lstStyle/>
          <a:p>
            <a:r>
              <a:rPr lang="ko-KR" altLang="en-US" dirty="0" smtClean="0"/>
              <a:t>     </a:t>
            </a:r>
            <a:fld id="{DECAD9F6-0C30-4601-A544-92C2374B95C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Initiation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버튼 클릭 시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ko-KR" altLang="en-US" dirty="0" smtClean="0"/>
              <a:t>프로그램 실행 및 </a:t>
            </a:r>
            <a:r>
              <a:rPr lang="en-US" altLang="ko-KR" dirty="0" smtClean="0"/>
              <a:t>Open </a:t>
            </a:r>
            <a:r>
              <a:rPr lang="ko-KR" altLang="en-US" dirty="0" smtClean="0"/>
              <a:t>버튼 클릭 시 </a:t>
            </a:r>
            <a:r>
              <a:rPr lang="en-US" altLang="ko-KR" dirty="0" smtClean="0"/>
              <a:t>Process</a:t>
            </a:r>
          </a:p>
          <a:p>
            <a:r>
              <a:rPr lang="en-US" altLang="ko-KR" dirty="0" err="1" smtClean="0"/>
              <a:t>OnInitDialog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OnBnClickedOpenBtn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과정 완료되어야 </a:t>
            </a:r>
            <a:r>
              <a:rPr lang="ko-KR" altLang="en-US" dirty="0" err="1" smtClean="0"/>
              <a:t>동작버튼</a:t>
            </a:r>
            <a:r>
              <a:rPr lang="ko-KR" altLang="en-US" dirty="0" smtClean="0"/>
              <a:t> 활성화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en-US" altLang="ko-KR" dirty="0" smtClean="0"/>
              <a:t>Thread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관련서술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5609303" y="209570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연결 확인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Port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에 연결된 카메라가 존재하는지 확인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주소 확인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 받음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사용자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입력과 일치하는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IP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설정된 카메라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ST_GetEnumDeviceInfo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확인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카메라 </a:t>
            </a: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1100" b="1" kern="0" dirty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및 이미지 획득</a:t>
            </a:r>
            <a:endParaRPr lang="ko-KR" altLang="en-US" sz="1100" b="1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ST_OpenDevice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Device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Open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ST_AcqStart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통해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Acquisition Start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스레드 생성해 이미지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Grab</a:t>
            </a: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39" y="2095709"/>
            <a:ext cx="2849880" cy="4584182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391919" y="4765040"/>
            <a:ext cx="3271521" cy="207764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D6E5D9-1742-4F1B-BD49-57E23026D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37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EA2AA-44F3-4F77-A244-64C31AE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61733" y="6090067"/>
            <a:ext cx="501073" cy="365125"/>
          </a:xfrm>
        </p:spPr>
        <p:txBody>
          <a:bodyPr/>
          <a:lstStyle/>
          <a:p>
            <a:fld id="{DECAD9F6-0C30-4601-A544-92C2374B95C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E1CEAB-AC53-46D7-93BC-70480BB87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흐름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재생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20A1C-AB87-4E25-B863-474A6170B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417" y="655782"/>
            <a:ext cx="5112924" cy="501650"/>
          </a:xfrm>
        </p:spPr>
        <p:txBody>
          <a:bodyPr/>
          <a:lstStyle/>
          <a:p>
            <a:r>
              <a:rPr lang="ko-KR" altLang="en-US" dirty="0" smtClean="0"/>
              <a:t>각 기능버튼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20B7D28-3676-4757-85CA-A7170D334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6867" y="1253722"/>
            <a:ext cx="9208654" cy="679192"/>
          </a:xfrm>
        </p:spPr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후 각 기능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smtClean="0"/>
              <a:t>Sequence </a:t>
            </a:r>
          </a:p>
          <a:p>
            <a:r>
              <a:rPr lang="en-US" altLang="ko-KR" smtClean="0"/>
              <a:t>BOOL </a:t>
            </a:r>
            <a:r>
              <a:rPr lang="en-US" altLang="ko-KR" dirty="0" smtClean="0"/>
              <a:t>flag</a:t>
            </a:r>
            <a:r>
              <a:rPr lang="ko-KR" altLang="en-US" dirty="0" smtClean="0"/>
              <a:t>만 세팅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실제 동작은 </a:t>
            </a:r>
            <a:r>
              <a:rPr lang="en-US" altLang="ko-KR" dirty="0" smtClean="0"/>
              <a:t>Open</a:t>
            </a:r>
            <a:r>
              <a:rPr lang="ko-KR" altLang="en-US" dirty="0" smtClean="0"/>
              <a:t>시 이미 진행</a:t>
            </a:r>
            <a:endParaRPr lang="en-US" altLang="ko-KR" dirty="0" smtClean="0"/>
          </a:p>
          <a:p>
            <a:r>
              <a:rPr lang="ko-KR" altLang="en-US" dirty="0" smtClean="0"/>
              <a:t>관련내용 다음 슬라이드에 서술</a:t>
            </a:r>
            <a:endParaRPr lang="en-US" altLang="ko-KR" dirty="0" smtClean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9E9D17-2D37-4EF4-AAE7-88039E01E48E}"/>
              </a:ext>
            </a:extLst>
          </p:cNvPr>
          <p:cNvSpPr/>
          <p:nvPr/>
        </p:nvSpPr>
        <p:spPr>
          <a:xfrm>
            <a:off x="6305579" y="2156669"/>
            <a:ext cx="4490915" cy="440159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Start / Stop</a:t>
            </a:r>
            <a:r>
              <a:rPr lang="ko-KR" altLang="en-US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버튼</a:t>
            </a:r>
            <a:endParaRPr lang="en-US" altLang="ko-KR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각 영상 재생의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만 세팅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필요시 각 영상에 필요한 제원 획득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17145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100" b="1" kern="0" dirty="0" smtClean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endParaRPr lang="ko-KR" altLang="en-US" sz="1100" b="1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스레드에서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BOOL flag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체크 후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TRUE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인 디스플레이 영상 재생하는 </a:t>
            </a:r>
            <a:r>
              <a:rPr lang="ko-KR" altLang="en-US" sz="900" kern="0" dirty="0" smtClean="0">
                <a:latin typeface="Arial" pitchFamily="34" charset="0"/>
                <a:ea typeface="맑은 고딕"/>
                <a:cs typeface="Arial" pitchFamily="34" charset="0"/>
              </a:rPr>
              <a:t>방식</a:t>
            </a: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BOOL flag</a:t>
            </a:r>
            <a:r>
              <a:rPr lang="ko-KR" altLang="en-US" sz="900" kern="0" dirty="0">
                <a:latin typeface="Arial" pitchFamily="34" charset="0"/>
                <a:ea typeface="맑은 고딕"/>
                <a:cs typeface="Arial" pitchFamily="34" charset="0"/>
              </a:rPr>
              <a:t>명 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: </a:t>
            </a:r>
            <a:r>
              <a:rPr lang="en-US" altLang="ko-KR" sz="900" kern="0" dirty="0" err="1">
                <a:latin typeface="Arial" pitchFamily="34" charset="0"/>
                <a:ea typeface="맑은 고딕"/>
                <a:cs typeface="Arial" pitchFamily="34" charset="0"/>
              </a:rPr>
              <a:t>IsPlay</a:t>
            </a:r>
            <a:r>
              <a:rPr lang="en-US" altLang="ko-KR" sz="900" kern="0" dirty="0">
                <a:latin typeface="Arial" pitchFamily="34" charset="0"/>
                <a:ea typeface="맑은 고딕"/>
                <a:cs typeface="Arial" pitchFamily="34" charset="0"/>
              </a:rPr>
              <a:t>[TOTAL_VID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]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> </a:t>
            </a:r>
            <a: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altLang="ko-KR" sz="900" kern="0" dirty="0" smtClean="0">
                <a:latin typeface="Arial" pitchFamily="34" charset="0"/>
                <a:ea typeface="맑은 고딕"/>
                <a:cs typeface="Arial" pitchFamily="34" charset="0"/>
              </a:rPr>
            </a:br>
            <a:endParaRPr lang="en-US" altLang="ko-KR" sz="900" kern="0" dirty="0">
              <a:latin typeface="Arial" pitchFamily="34" charset="0"/>
              <a:ea typeface="맑은 고딕"/>
              <a:cs typeface="Arial" pitchFamily="34" charset="0"/>
            </a:endParaRPr>
          </a:p>
          <a:p>
            <a:pPr marL="628650" lvl="1" indent="-171450" latinLnBrk="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ko-KR" sz="900" kern="0" dirty="0" smtClean="0"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7" y="3762283"/>
            <a:ext cx="5578712" cy="2036445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3273907" y="3146274"/>
            <a:ext cx="484632" cy="565662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478951" y="2139273"/>
            <a:ext cx="2074545" cy="956655"/>
            <a:chOff x="1819275" y="2174649"/>
            <a:chExt cx="2074545" cy="95665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9275" y="2174649"/>
              <a:ext cx="2074545" cy="956655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2964180" y="2174649"/>
              <a:ext cx="861060" cy="591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6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446</Words>
  <Application>Microsoft Office PowerPoint</Application>
  <PresentationFormat>와이드스크린</PresentationFormat>
  <Paragraphs>148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하이비젼창조 OT Reguler</vt:lpstr>
      <vt:lpstr>Arial</vt:lpstr>
      <vt:lpstr>Wingdings</vt:lpstr>
      <vt:lpstr>Office 테마</vt:lpstr>
      <vt:lpstr>Crevis Camera 실습과제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HVS;HVS MKT</dc:creator>
  <cp:lastModifiedBy>hvs</cp:lastModifiedBy>
  <cp:revision>316</cp:revision>
  <dcterms:created xsi:type="dcterms:W3CDTF">2018-10-24T01:40:31Z</dcterms:created>
  <dcterms:modified xsi:type="dcterms:W3CDTF">2020-08-19T09:19:27Z</dcterms:modified>
</cp:coreProperties>
</file>